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7"/>
  </p:notesMasterIdLst>
  <p:sldIdLst>
    <p:sldId id="256" r:id="rId3"/>
    <p:sldId id="264" r:id="rId4"/>
    <p:sldId id="265" r:id="rId5"/>
    <p:sldId id="301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295" r:id="rId15"/>
    <p:sldId id="271" r:id="rId1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  <p:embeddedFont>
      <p:font typeface="Proxima Nova" panose="02020500000000000000" charset="0"/>
      <p:regular r:id="rId30"/>
      <p:bold r:id="rId31"/>
      <p:italic r:id="rId32"/>
      <p:boldItalic r:id="rId33"/>
    </p:embeddedFont>
    <p:embeddedFont>
      <p:font typeface="Proxima Nova Semibold" panose="02020500000000000000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400"/>
    <a:srgbClr val="BD5F1D"/>
    <a:srgbClr val="4472C4"/>
    <a:srgbClr val="548037"/>
    <a:srgbClr val="FBFEFA"/>
    <a:srgbClr val="CFCFCF"/>
    <a:srgbClr val="ED7D31"/>
    <a:srgbClr val="FFFFFF"/>
    <a:srgbClr val="8A45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5267" autoAdjust="0"/>
  </p:normalViewPr>
  <p:slideViewPr>
    <p:cSldViewPr snapToGrid="0">
      <p:cViewPr varScale="1">
        <p:scale>
          <a:sx n="139" d="100"/>
          <a:sy n="139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59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58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49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44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639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9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717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9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Yan Huang, Vyshnavi Kondapalli, Xiang Gao, Lauri Soome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Results</a:t>
            </a:r>
            <a:endParaRPr lang="en-US" sz="3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7669-A9C3-BFB7-B9CE-AFC7F97F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6" y="888073"/>
            <a:ext cx="8430961" cy="2597648"/>
          </a:xfrm>
          <a:prstGeom prst="rect">
            <a:avLst/>
          </a:prstGeom>
        </p:spPr>
      </p:pic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D67384EC-6F3B-470A-3DDD-2B5B1642B50F}"/>
              </a:ext>
            </a:extLst>
          </p:cNvPr>
          <p:cNvSpPr txBox="1">
            <a:spLocks/>
          </p:cNvSpPr>
          <p:nvPr/>
        </p:nvSpPr>
        <p:spPr>
          <a:xfrm>
            <a:off x="1046175" y="3853687"/>
            <a:ext cx="6846540" cy="107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rgbClr val="333333"/>
              </a:buClr>
            </a:pPr>
            <a:r>
              <a:rPr lang="en-US" sz="1800" b="0" dirty="0">
                <a:solidFill>
                  <a:srgbClr val="663400"/>
                </a:solidFill>
                <a:highlight>
                  <a:srgbClr val="FFFFFF"/>
                </a:highlight>
                <a:latin typeface="+mj-lt"/>
              </a:rPr>
              <a:t>Achieved a model accuracy of 44%, with no performance gains from using an ensemble approach.</a:t>
            </a:r>
          </a:p>
        </p:txBody>
      </p:sp>
    </p:spTree>
    <p:extLst>
      <p:ext uri="{BB962C8B-B14F-4D97-AF65-F5344CB8AC3E}">
        <p14:creationId xmlns:p14="http://schemas.microsoft.com/office/powerpoint/2010/main" val="12348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401DC-1DDB-DF83-8C88-CAD65181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53" y="820870"/>
            <a:ext cx="3195983" cy="350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29BD3-368A-3EAC-9403-857761A1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08" y="820870"/>
            <a:ext cx="3337356" cy="3501759"/>
          </a:xfrm>
          <a:prstGeom prst="rect">
            <a:avLst/>
          </a:prstGeom>
        </p:spPr>
      </p:pic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57570" y="-80094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Web Application</a:t>
            </a:r>
            <a:endParaRPr lang="en-US"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5D41-2F2C-A870-33D0-0095488EA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7" y="820870"/>
            <a:ext cx="3393724" cy="11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57570" y="-80094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Web Application</a:t>
            </a:r>
            <a:endParaRPr lang="en-US" sz="3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F7A36-9F7E-FB0D-3642-E31DB866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869871"/>
            <a:ext cx="7693335" cy="38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E81554C6-2952-424C-B575-A7EB566F1D26}"/>
              </a:ext>
            </a:extLst>
          </p:cNvPr>
          <p:cNvSpPr txBox="1">
            <a:spLocks/>
          </p:cNvSpPr>
          <p:nvPr/>
        </p:nvSpPr>
        <p:spPr>
          <a:xfrm>
            <a:off x="1677545" y="-66343"/>
            <a:ext cx="64587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Challenge &amp; Opportunity</a:t>
            </a:r>
            <a:endParaRPr lang="en-US" sz="3000" dirty="0">
              <a:latin typeface="+mj-lt"/>
            </a:endParaRPr>
          </a:p>
        </p:txBody>
      </p:sp>
      <p:sp>
        <p:nvSpPr>
          <p:cNvPr id="5" name="Google Shape;174;p31">
            <a:extLst>
              <a:ext uri="{FF2B5EF4-FFF2-40B4-BE49-F238E27FC236}">
                <a16:creationId xmlns:a16="http://schemas.microsoft.com/office/drawing/2014/main" id="{8FB5CF27-844E-1B1B-957B-62A7FE28E7F7}"/>
              </a:ext>
            </a:extLst>
          </p:cNvPr>
          <p:cNvSpPr txBox="1">
            <a:spLocks/>
          </p:cNvSpPr>
          <p:nvPr/>
        </p:nvSpPr>
        <p:spPr>
          <a:xfrm>
            <a:off x="1003777" y="908550"/>
            <a:ext cx="7033318" cy="402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Model Scope Definition</a:t>
            </a:r>
          </a:p>
          <a:p>
            <a:pPr marL="285750" lvl="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Collaborated with a musical instructor to identify important guitar part for price prediction.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Isolate Essential Component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Developed a heuristic algorithm to exclusively crop the top soundboard of guitar images.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Image Noise Management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data augmentation with </a:t>
            </a:r>
            <a:r>
              <a:rPr lang="en-US" sz="1400" kern="100" dirty="0" err="1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torchvision.transforms</a:t>
            </a: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 correct for variations in images (perspective, light intensity, and angle).</a:t>
            </a:r>
          </a:p>
          <a:p>
            <a:pPr>
              <a:lnSpc>
                <a:spcPct val="107000"/>
              </a:lnSpc>
            </a:pPr>
            <a:endParaRPr lang="en-US" sz="1400" kern="100" dirty="0">
              <a:solidFill>
                <a:srgbClr val="548037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Low Prediction Accuracy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Expand the dataset with diverse data types, including audio.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6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42977" y="735203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>
                <a:solidFill>
                  <a:srgbClr val="8A4500"/>
                </a:solidFill>
              </a:rPr>
              <a:t>Yan H.</a:t>
            </a:r>
            <a:endParaRPr sz="2800" dirty="0">
              <a:solidFill>
                <a:srgbClr val="8A4500"/>
              </a:solidFill>
            </a:endParaRP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2830476" y="-11797"/>
            <a:ext cx="37107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>
                <a:latin typeface="+mj-lt"/>
              </a:rPr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205401" y="733420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954953" y="741441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224577" y="744554"/>
            <a:ext cx="240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sz="1200" dirty="0">
              <a:solidFill>
                <a:srgbClr val="8A4500"/>
              </a:solidFill>
            </a:endParaRPr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423126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477702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648556" y="799096"/>
            <a:ext cx="89148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Musical Instruments &amp; Pre-Owned Marketplace</a:t>
            </a:r>
            <a:endParaRPr sz="2800" dirty="0">
              <a:solidFill>
                <a:srgbClr val="8A45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922423" y="1609989"/>
            <a:ext cx="6846540" cy="294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About 50% of all students drop out of music lessons and activities by the time they turn 17 years old.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The pricing of musical instruments is complex, posing challenges for beginners to navigate.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 potential market between individuals discontinuing musical pursuits and those newly interested in engaging musical activities.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M</a:t>
            </a:r>
            <a:r>
              <a:rPr lang="en-US" sz="3000" dirty="0">
                <a:latin typeface="+mj-lt"/>
              </a:rPr>
              <a:t>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300554" y="768354"/>
            <a:ext cx="6295384" cy="150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assist both beginners and sellers in determining a fair price for used musical instruments?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Question</a:t>
            </a:r>
            <a:endParaRPr lang="en-US" sz="3000" dirty="0">
              <a:latin typeface="+mj-lt"/>
            </a:endParaRPr>
          </a:p>
        </p:txBody>
      </p:sp>
      <p:pic>
        <p:nvPicPr>
          <p:cNvPr id="1026" name="Picture 2" descr="YouTube guitar builder Burls Art melts down 1,600 RadioShack dollar coins  and turns them into a very cool lap steel guitar">
            <a:extLst>
              <a:ext uri="{FF2B5EF4-FFF2-40B4-BE49-F238E27FC236}">
                <a16:creationId xmlns:a16="http://schemas.microsoft.com/office/drawing/2014/main" id="{C5EE8445-958F-68BB-8935-A8414237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46" y="1462266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64445" y="-11797"/>
            <a:ext cx="3976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Project Profile</a:t>
            </a:r>
            <a:endParaRPr lang="en-US" sz="3000" dirty="0">
              <a:latin typeface="+mj-lt"/>
            </a:endParaRPr>
          </a:p>
        </p:txBody>
      </p:sp>
      <p:sp>
        <p:nvSpPr>
          <p:cNvPr id="6" name="Google Shape;174;p31">
            <a:extLst>
              <a:ext uri="{FF2B5EF4-FFF2-40B4-BE49-F238E27FC236}">
                <a16:creationId xmlns:a16="http://schemas.microsoft.com/office/drawing/2014/main" id="{01D84622-0DBA-8B2F-2CFC-A6BDA89E9A64}"/>
              </a:ext>
            </a:extLst>
          </p:cNvPr>
          <p:cNvSpPr txBox="1">
            <a:spLocks/>
          </p:cNvSpPr>
          <p:nvPr/>
        </p:nvSpPr>
        <p:spPr>
          <a:xfrm>
            <a:off x="949924" y="1101057"/>
            <a:ext cx="6846540" cy="384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8A4500"/>
                </a:solidFill>
              </a:rPr>
              <a:t>Goal:</a:t>
            </a:r>
            <a:r>
              <a:rPr lang="en-US" sz="1800" dirty="0">
                <a:solidFill>
                  <a:srgbClr val="333333"/>
                </a:solidFill>
              </a:rPr>
              <a:t> Determine the value of used acoustic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Methodology:</a:t>
            </a:r>
            <a:r>
              <a:rPr lang="en-US" sz="1800" dirty="0">
                <a:solidFill>
                  <a:srgbClr val="333333"/>
                </a:solidFill>
              </a:rPr>
              <a:t> Develop deep learning models to estimate prices using images of used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Dataset:</a:t>
            </a:r>
            <a:r>
              <a:rPr lang="en-US" sz="1800" dirty="0">
                <a:solidFill>
                  <a:srgbClr val="333333"/>
                </a:solidFill>
              </a:rPr>
              <a:t> Compile guitar images and relevant details (condition, brand, price) scraped from Guitar Center's website.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Result:</a:t>
            </a:r>
            <a:r>
              <a:rPr lang="en-US" sz="1800" dirty="0">
                <a:solidFill>
                  <a:srgbClr val="333333"/>
                </a:solidFill>
              </a:rPr>
              <a:t> Create a Web Application capable of predicting a price range upon uploading a guitar image.</a:t>
            </a:r>
          </a:p>
        </p:txBody>
      </p:sp>
    </p:spTree>
    <p:extLst>
      <p:ext uri="{BB962C8B-B14F-4D97-AF65-F5344CB8AC3E}">
        <p14:creationId xmlns:p14="http://schemas.microsoft.com/office/powerpoint/2010/main" val="400423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64445" y="-11797"/>
            <a:ext cx="3976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Project </a:t>
            </a:r>
            <a:r>
              <a:rPr lang="en-US" altLang="zh-CN" sz="3000" dirty="0" err="1">
                <a:latin typeface="+mj-lt"/>
              </a:rPr>
              <a:t>WorkFlow</a:t>
            </a:r>
            <a:endParaRPr lang="en-US"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7016-6648-2133-0A2E-7270844E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24" y="843399"/>
            <a:ext cx="5832705" cy="4052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65D731-4553-50C6-4C68-D4CE954B9CCE}"/>
              </a:ext>
            </a:extLst>
          </p:cNvPr>
          <p:cNvSpPr/>
          <p:nvPr/>
        </p:nvSpPr>
        <p:spPr>
          <a:xfrm>
            <a:off x="488135" y="1766923"/>
            <a:ext cx="1003777" cy="44688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Algorithm/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EAFC554E-774A-7A38-8B91-87C39428DDF8}"/>
              </a:ext>
            </a:extLst>
          </p:cNvPr>
          <p:cNvSpPr/>
          <p:nvPr/>
        </p:nvSpPr>
        <p:spPr>
          <a:xfrm>
            <a:off x="598138" y="971977"/>
            <a:ext cx="893774" cy="556891"/>
          </a:xfrm>
          <a:prstGeom prst="flowChartInputOutput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C7362C8D-0579-2B44-F542-4275664973AB}"/>
              </a:ext>
            </a:extLst>
          </p:cNvPr>
          <p:cNvSpPr/>
          <p:nvPr/>
        </p:nvSpPr>
        <p:spPr>
          <a:xfrm>
            <a:off x="488136" y="2451865"/>
            <a:ext cx="1003777" cy="501889"/>
          </a:xfrm>
          <a:prstGeom prst="round2Same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Directory/file</a:t>
            </a:r>
          </a:p>
        </p:txBody>
      </p:sp>
    </p:spTree>
    <p:extLst>
      <p:ext uri="{BB962C8B-B14F-4D97-AF65-F5344CB8AC3E}">
        <p14:creationId xmlns:p14="http://schemas.microsoft.com/office/powerpoint/2010/main" val="252587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378815" y="-3884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Algorithm &amp; Model</a:t>
            </a:r>
            <a:endParaRPr lang="en-US" sz="3000" dirty="0">
              <a:latin typeface="+mj-lt"/>
            </a:endParaRPr>
          </a:p>
        </p:txBody>
      </p:sp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5CEC45B2-7AF0-5CF2-23C6-D6A902576D8A}"/>
              </a:ext>
            </a:extLst>
          </p:cNvPr>
          <p:cNvSpPr txBox="1">
            <a:spLocks/>
          </p:cNvSpPr>
          <p:nvPr/>
        </p:nvSpPr>
        <p:spPr>
          <a:xfrm>
            <a:off x="949924" y="1197310"/>
            <a:ext cx="6846540" cy="33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Price Binning: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Segmentation of prices into 8 distinct price ranges.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8A4500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Tabular Model:</a:t>
            </a:r>
            <a:r>
              <a:rPr lang="en-US" sz="1600" dirty="0">
                <a:solidFill>
                  <a:srgbClr val="333333"/>
                </a:solidFill>
              </a:rPr>
              <a:t>  </a:t>
            </a:r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Four-Layer Fully Connected Network with Dropout.</a:t>
            </a: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Image Model: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ResNet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SqueezeNet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DenseNet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and VGG16.</a:t>
            </a:r>
          </a:p>
          <a:p>
            <a:pPr>
              <a:buClr>
                <a:srgbClr val="333333"/>
              </a:buClr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Ensemble Model: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Integration of tabular and image models, adding two fully connected layers for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422827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650FB-5325-C01E-97EB-543DBDF39CB1}"/>
              </a:ext>
            </a:extLst>
          </p:cNvPr>
          <p:cNvSpPr txBox="1"/>
          <p:nvPr/>
        </p:nvSpPr>
        <p:spPr>
          <a:xfrm>
            <a:off x="220009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Tabular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F0275-43BA-B76D-F17E-BF054192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8" y="1378833"/>
            <a:ext cx="1247775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59EE0-253D-E65D-6E24-376A882A9273}"/>
              </a:ext>
            </a:extLst>
          </p:cNvPr>
          <p:cNvSpPr txBox="1"/>
          <p:nvPr/>
        </p:nvSpPr>
        <p:spPr>
          <a:xfrm>
            <a:off x="2001828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ResNet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B3A98-C81E-BA2C-AE0F-F0851C3FF169}"/>
              </a:ext>
            </a:extLst>
          </p:cNvPr>
          <p:cNvSpPr txBox="1"/>
          <p:nvPr/>
        </p:nvSpPr>
        <p:spPr>
          <a:xfrm>
            <a:off x="3378013" y="93342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SqueezeNet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F7B6B-68B5-482B-A1B9-22450537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453" y="1378833"/>
            <a:ext cx="1247775" cy="224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ED77E2-6B8C-ED25-DA25-1DBB3D5A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229" y="1378833"/>
            <a:ext cx="1247775" cy="224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C3DE2-9B57-21A3-C019-3D8FE19519BD}"/>
              </a:ext>
            </a:extLst>
          </p:cNvPr>
          <p:cNvSpPr txBox="1"/>
          <p:nvPr/>
        </p:nvSpPr>
        <p:spPr>
          <a:xfrm>
            <a:off x="5144938" y="92494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DenseNet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05CA9-82C8-8D76-5B36-E653028E6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189" y="1378833"/>
            <a:ext cx="1247775" cy="2247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111864-9AD1-1CAD-F5E9-007FC5B324F9}"/>
              </a:ext>
            </a:extLst>
          </p:cNvPr>
          <p:cNvSpPr txBox="1"/>
          <p:nvPr/>
        </p:nvSpPr>
        <p:spPr>
          <a:xfrm>
            <a:off x="7021865" y="91646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VGG16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2E3F55-1583-534A-9C3C-DE61477E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25" y="1378833"/>
            <a:ext cx="12477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56C806-91E3-B361-BD86-0CEF61D7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73" y="921381"/>
            <a:ext cx="5202119" cy="3980627"/>
          </a:xfrm>
          <a:prstGeom prst="rect">
            <a:avLst/>
          </a:prstGeom>
        </p:spPr>
      </p:pic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2247D-1178-C5B3-FDFE-960BF30BFB53}"/>
              </a:ext>
            </a:extLst>
          </p:cNvPr>
          <p:cNvSpPr txBox="1"/>
          <p:nvPr/>
        </p:nvSpPr>
        <p:spPr>
          <a:xfrm>
            <a:off x="3174561" y="711309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Ensemble Model</a:t>
            </a:r>
          </a:p>
        </p:txBody>
      </p:sp>
    </p:spTree>
    <p:extLst>
      <p:ext uri="{BB962C8B-B14F-4D97-AF65-F5344CB8AC3E}">
        <p14:creationId xmlns:p14="http://schemas.microsoft.com/office/powerpoint/2010/main" val="28210400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416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Proxima Nova</vt:lpstr>
      <vt:lpstr>Wingdings</vt:lpstr>
      <vt:lpstr>Georgia</vt:lpstr>
      <vt:lpstr>Proxima Nova Semibold</vt:lpstr>
      <vt:lpstr>Arial</vt:lpstr>
      <vt:lpstr>Merriweather</vt:lpstr>
      <vt:lpstr>Calibri</vt:lpstr>
      <vt:lpstr>Helvetica</vt:lpstr>
      <vt:lpstr>Simple Light</vt:lpstr>
      <vt:lpstr>LU Presentation Template: Version 1</vt:lpstr>
      <vt:lpstr>Image Based Price Estimation Model</vt:lpstr>
      <vt:lpstr>Yan H.</vt:lpstr>
      <vt:lpstr>Musical Instruments &amp; Pre-Owned Marketplace</vt:lpstr>
      <vt:lpstr>How to assist both beginners and sellers in determining a fair price for used musical instruments?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dc:creator>Xiang Gao</dc:creator>
  <cp:lastModifiedBy>Gao Xiang</cp:lastModifiedBy>
  <cp:revision>129</cp:revision>
  <dcterms:modified xsi:type="dcterms:W3CDTF">2024-04-28T23:32:50Z</dcterms:modified>
</cp:coreProperties>
</file>